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6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2" r:id="rId3"/>
    <p:sldId id="303" r:id="rId4"/>
    <p:sldId id="305" r:id="rId5"/>
    <p:sldId id="304" r:id="rId6"/>
    <p:sldId id="312" r:id="rId7"/>
    <p:sldId id="298" r:id="rId8"/>
    <p:sldId id="306" r:id="rId9"/>
    <p:sldId id="307" r:id="rId10"/>
    <p:sldId id="308" r:id="rId11"/>
    <p:sldId id="300" r:id="rId12"/>
    <p:sldId id="310" r:id="rId13"/>
    <p:sldId id="309" r:id="rId14"/>
    <p:sldId id="313" r:id="rId15"/>
    <p:sldId id="314" r:id="rId16"/>
    <p:sldId id="299" r:id="rId17"/>
    <p:sldId id="315" r:id="rId18"/>
    <p:sldId id="316" r:id="rId19"/>
    <p:sldId id="318" r:id="rId20"/>
    <p:sldId id="301" r:id="rId21"/>
    <p:sldId id="29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3C9C3-1AFA-4F1F-9E6F-EF71FD76C7BB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FA211-0906-4F79-9D6B-52B7E4C267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160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F73BC-35CA-403A-9A58-FE04B046786F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6DC0E-1425-49E5-9B2E-725B191D75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4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6DC0E-1425-49E5-9B2E-725B191D752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47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FEC1-C9E3-43AA-ABB6-4566192AF8E8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50959A0-530D-43EA-BF60-33820350B9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7079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FEC1-C9E3-43AA-ABB6-4566192AF8E8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50959A0-530D-43EA-BF60-33820350B9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9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FEC1-C9E3-43AA-ABB6-4566192AF8E8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50959A0-530D-43EA-BF60-33820350B9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04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FEC1-C9E3-43AA-ABB6-4566192AF8E8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0959A0-530D-43EA-BF60-33820350B9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61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FEC1-C9E3-43AA-ABB6-4566192AF8E8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0959A0-530D-43EA-BF60-33820350B9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8957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FEC1-C9E3-43AA-ABB6-4566192AF8E8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0959A0-530D-43EA-BF60-33820350B9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27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FEC1-C9E3-43AA-ABB6-4566192AF8E8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59A0-530D-43EA-BF60-33820350B9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29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FEC1-C9E3-43AA-ABB6-4566192AF8E8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59A0-530D-43EA-BF60-33820350B9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83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FEC1-C9E3-43AA-ABB6-4566192AF8E8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59A0-530D-43EA-BF60-33820350B9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0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FEC1-C9E3-43AA-ABB6-4566192AF8E8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50959A0-530D-43EA-BF60-33820350B9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5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FEC1-C9E3-43AA-ABB6-4566192AF8E8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50959A0-530D-43EA-BF60-33820350B9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88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FEC1-C9E3-43AA-ABB6-4566192AF8E8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50959A0-530D-43EA-BF60-33820350B9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96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FEC1-C9E3-43AA-ABB6-4566192AF8E8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59A0-530D-43EA-BF60-33820350B9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7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FEC1-C9E3-43AA-ABB6-4566192AF8E8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59A0-530D-43EA-BF60-33820350B9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8006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FEC1-C9E3-43AA-ABB6-4566192AF8E8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59A0-530D-43EA-BF60-33820350B9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5909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FEC1-C9E3-43AA-ABB6-4566192AF8E8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0959A0-530D-43EA-BF60-33820350B9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2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5FEC1-C9E3-43AA-ABB6-4566192AF8E8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50959A0-530D-43EA-BF60-33820350B9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81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8" r:id="rId12"/>
    <p:sldLayoutId id="2147484059" r:id="rId13"/>
    <p:sldLayoutId id="2147484060" r:id="rId14"/>
    <p:sldLayoutId id="2147484061" r:id="rId15"/>
    <p:sldLayoutId id="214748406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provider.enrollment.dpw.state.pa.us/" TargetMode="External"/><Relationship Id="rId2" Type="http://schemas.openxmlformats.org/officeDocument/2006/relationships/hyperlink" Target="http://www.dhs.pa.gov/provider/healthcaremedicalassistance/enrollmentinformation/index.htm#.Vv60DHr3ar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etna.com/health-care-professionals/join-the-aetna-network.html" TargetMode="External"/><Relationship Id="rId4" Type="http://schemas.openxmlformats.org/officeDocument/2006/relationships/hyperlink" Target="https://www.highmarkblueshield.com/pdf_file/HighmarkBlueShield-Section3.pdf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1211239"/>
          </a:xfrm>
        </p:spPr>
        <p:txBody>
          <a:bodyPr anchor="ctr"/>
          <a:lstStyle/>
          <a:p>
            <a:pPr algn="ctr"/>
            <a:r>
              <a:rPr lang="en-US" b="1" dirty="0"/>
              <a:t>SUD Licensure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2400" dirty="0"/>
              <a:t>Pennsylvania Department of Drug and Alcohol Programs</a:t>
            </a:r>
          </a:p>
          <a:p>
            <a:pPr algn="ctr"/>
            <a:r>
              <a:rPr lang="en-US" sz="2400" dirty="0"/>
              <a:t>Patricia De Leo</a:t>
            </a:r>
          </a:p>
        </p:txBody>
      </p:sp>
    </p:spTree>
    <p:extLst>
      <p:ext uri="{BB962C8B-B14F-4D97-AF65-F5344CB8AC3E}">
        <p14:creationId xmlns:p14="http://schemas.microsoft.com/office/powerpoint/2010/main" val="1798359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391" y="624110"/>
            <a:ext cx="9621221" cy="686075"/>
          </a:xfrm>
        </p:spPr>
        <p:txBody>
          <a:bodyPr anchor="ctr"/>
          <a:lstStyle/>
          <a:p>
            <a:pPr algn="ctr"/>
            <a:r>
              <a:rPr lang="en-US" b="1" dirty="0"/>
              <a:t>Counselor Assistant Qualifications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78675"/>
            <a:ext cx="8915400" cy="4708477"/>
          </a:xfrm>
        </p:spPr>
        <p:txBody>
          <a:bodyPr>
            <a:normAutofit/>
          </a:bodyPr>
          <a:lstStyle/>
          <a:p>
            <a:r>
              <a:rPr lang="en-US" sz="2000" dirty="0"/>
              <a:t>A person who does not meet the educational and experiential qualifications for the position of counselor may be employed as a counselor assistant if the requirements of at least one of the following paragraphs are met. </a:t>
            </a:r>
          </a:p>
          <a:p>
            <a:pPr marL="0" indent="0">
              <a:buNone/>
            </a:pPr>
            <a:endParaRPr lang="en-US" sz="2000" dirty="0"/>
          </a:p>
          <a:p>
            <a:pPr lvl="2"/>
            <a:r>
              <a:rPr lang="en-US" sz="2000" dirty="0"/>
              <a:t>A Master’s Degree in a human service area. </a:t>
            </a:r>
          </a:p>
          <a:p>
            <a:pPr lvl="2"/>
            <a:r>
              <a:rPr lang="en-US" sz="2000" dirty="0"/>
              <a:t>A Bachelor’s Degree in a human service area. </a:t>
            </a:r>
          </a:p>
          <a:p>
            <a:pPr lvl="2"/>
            <a:r>
              <a:rPr lang="en-US" sz="2000" dirty="0"/>
              <a:t>Licensure in this Commonwealth as a registered nurse. </a:t>
            </a:r>
          </a:p>
          <a:p>
            <a:pPr lvl="2"/>
            <a:r>
              <a:rPr lang="en-US" sz="2000" dirty="0"/>
              <a:t>An Associate’s Degree in a human service area. </a:t>
            </a:r>
          </a:p>
          <a:p>
            <a:pPr lvl="2"/>
            <a:r>
              <a:rPr lang="en-US" sz="2000" dirty="0"/>
              <a:t>A high school diploma or General Education Development (GED) equivalent. </a:t>
            </a:r>
          </a:p>
          <a:p>
            <a:pPr marL="4572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38472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573" y="624110"/>
            <a:ext cx="9512039" cy="713371"/>
          </a:xfrm>
        </p:spPr>
        <p:txBody>
          <a:bodyPr anchor="ctr"/>
          <a:lstStyle/>
          <a:p>
            <a:pPr algn="ctr"/>
            <a:r>
              <a:rPr lang="en-US" b="1" dirty="0"/>
              <a:t>Staff Development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65027"/>
            <a:ext cx="8915400" cy="4476466"/>
          </a:xfrm>
        </p:spPr>
        <p:txBody>
          <a:bodyPr>
            <a:noAutofit/>
          </a:bodyPr>
          <a:lstStyle/>
          <a:p>
            <a:r>
              <a:rPr lang="en-US" sz="2400" b="1" dirty="0"/>
              <a:t>Project / Facility Director </a:t>
            </a:r>
            <a:r>
              <a:rPr lang="en-US" sz="2400" dirty="0"/>
              <a:t>= 12 clock hours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Clinical Supervisor </a:t>
            </a:r>
            <a:r>
              <a:rPr lang="en-US" sz="2400" dirty="0"/>
              <a:t>= 12 clock hours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Counselor</a:t>
            </a:r>
            <a:r>
              <a:rPr lang="en-US" sz="2400" dirty="0"/>
              <a:t> = 25 clock hours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Counselor Assistant</a:t>
            </a:r>
          </a:p>
          <a:p>
            <a:pPr lvl="1"/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year of employment = 40 clock hours</a:t>
            </a:r>
          </a:p>
          <a:p>
            <a:pPr lvl="1"/>
            <a:r>
              <a:rPr lang="en-US" sz="2400" dirty="0"/>
              <a:t>Annually thereafter = 30 clock hours</a:t>
            </a:r>
          </a:p>
        </p:txBody>
      </p:sp>
    </p:spTree>
    <p:extLst>
      <p:ext uri="{BB962C8B-B14F-4D97-AF65-F5344CB8AC3E}">
        <p14:creationId xmlns:p14="http://schemas.microsoft.com/office/powerpoint/2010/main" val="285775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781609"/>
          </a:xfrm>
        </p:spPr>
        <p:txBody>
          <a:bodyPr anchor="ctr"/>
          <a:lstStyle/>
          <a:p>
            <a:pPr algn="ctr"/>
            <a:r>
              <a:rPr lang="en-US" b="1" dirty="0"/>
              <a:t>General Training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65027"/>
            <a:ext cx="8915400" cy="4804012"/>
          </a:xfrm>
        </p:spPr>
        <p:txBody>
          <a:bodyPr>
            <a:noAutofit/>
          </a:bodyPr>
          <a:lstStyle/>
          <a:p>
            <a:r>
              <a:rPr lang="en-US" sz="2400" dirty="0"/>
              <a:t>Staff persons and volunteers shall receive a minimum of 6 hours of HIV/AIDS and at least 4 hours of tuberculosis, sexually transmitted diseases and other health related topics training using a Department approved curriculum.</a:t>
            </a:r>
          </a:p>
          <a:p>
            <a:pPr lvl="2"/>
            <a:r>
              <a:rPr lang="en-US" sz="2000" dirty="0"/>
              <a:t>Counselors and counselor assistants shall complete the training within the first year of employment. All other staff shall complete the training within the first 2 years of employment. </a:t>
            </a:r>
          </a:p>
          <a:p>
            <a:pPr marL="914400" lvl="2" indent="0">
              <a:buNone/>
            </a:pPr>
            <a:endParaRPr lang="en-US" sz="2000" dirty="0"/>
          </a:p>
          <a:p>
            <a:r>
              <a:rPr lang="en-US" sz="2400" dirty="0"/>
              <a:t>CPR certification and first aid training shall be provided to a sufficient number of staff persons, so that at least one person trained in these skills is onsite during the project’s hours of operation.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7311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5257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Full-time Equivalent (FTE) </a:t>
            </a:r>
            <a:br>
              <a:rPr lang="en-US" sz="2400" b="1" dirty="0"/>
            </a:br>
            <a:r>
              <a:rPr lang="en-US" sz="2400" b="1" dirty="0"/>
              <a:t>Maximum Client/Staff and Client/Counselor Ratios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801503"/>
            <a:ext cx="8915400" cy="4558353"/>
          </a:xfrm>
        </p:spPr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i="1" dirty="0"/>
              <a:t>npatient nonhospital detoxification (residential detoxification):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There shall be one FTE primary care staff person available for every seven clients during primary care hours. </a:t>
            </a:r>
          </a:p>
          <a:p>
            <a:pPr lvl="2"/>
            <a:r>
              <a:rPr lang="en-US" dirty="0"/>
              <a:t>There shall be a physician on call at all times. 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i="1" dirty="0"/>
              <a:t>Inpatient nonhospital treatment and rehabilitation (residential treatment and rehabilitation):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Projects serving adult clients shall have one FTE counselor for every eight clients. </a:t>
            </a:r>
          </a:p>
          <a:p>
            <a:pPr lvl="2"/>
            <a:r>
              <a:rPr lang="en-US" dirty="0"/>
              <a:t>Projects serving adolescent clients shall have one FTE counselor for every six clients. 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i="1" dirty="0"/>
              <a:t>Inpatient hospital detoxification: </a:t>
            </a:r>
          </a:p>
          <a:p>
            <a:pPr lvl="2"/>
            <a:r>
              <a:rPr lang="en-US" dirty="0"/>
              <a:t>There shall be one FTE primary care staff person available for every five clients during primary care hours. 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95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153" y="624110"/>
            <a:ext cx="9689460" cy="795257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Full-time Equivalent (FTE) </a:t>
            </a:r>
            <a:br>
              <a:rPr lang="en-US" sz="2400" b="1" dirty="0"/>
            </a:br>
            <a:r>
              <a:rPr lang="en-US" sz="2400" b="1" dirty="0"/>
              <a:t>Maximum Client/Staff and Client/Counselor Ratios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801503"/>
            <a:ext cx="8915400" cy="4558353"/>
          </a:xfrm>
        </p:spPr>
        <p:txBody>
          <a:bodyPr>
            <a:normAutofit/>
          </a:bodyPr>
          <a:lstStyle/>
          <a:p>
            <a:r>
              <a:rPr lang="en-US" i="1" dirty="0"/>
              <a:t>Inpatient hospital treatment and rehabilitation (general, psychiatric or specialty hospital):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Projects serving adult clients shall have one FTE counselor for every seven clients. </a:t>
            </a:r>
          </a:p>
          <a:p>
            <a:pPr lvl="2"/>
            <a:r>
              <a:rPr lang="en-US" dirty="0"/>
              <a:t>Projects serving adolescent clients shall have one counselor for every five clients. 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i="1" dirty="0"/>
              <a:t>Partial hospitalization:</a:t>
            </a:r>
          </a:p>
          <a:p>
            <a:pPr lvl="2"/>
            <a:r>
              <a:rPr lang="en-US" dirty="0"/>
              <a:t>Partial hospitalization programs shall have a minimum of one FTE counselor who provides direct counseling services to every ten clients. 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i="1" dirty="0"/>
              <a:t>Outpatients:</a:t>
            </a:r>
          </a:p>
          <a:p>
            <a:pPr lvl="2"/>
            <a:r>
              <a:rPr lang="en-US" dirty="0"/>
              <a:t>FTE counselor caseload for counseling in outpatient programs may not exceed 35 active clients. </a:t>
            </a:r>
          </a:p>
        </p:txBody>
      </p:sp>
    </p:spTree>
    <p:extLst>
      <p:ext uri="{BB962C8B-B14F-4D97-AF65-F5344CB8AC3E}">
        <p14:creationId xmlns:p14="http://schemas.microsoft.com/office/powerpoint/2010/main" val="2516825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92322"/>
            <a:ext cx="8915400" cy="342558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Chapter 705  </a:t>
            </a:r>
          </a:p>
          <a:p>
            <a:pPr marL="0" indent="0" algn="ctr">
              <a:buNone/>
            </a:pPr>
            <a:r>
              <a:rPr lang="en-US" sz="3600" b="1" dirty="0"/>
              <a:t>Physical Plant Standards</a:t>
            </a:r>
          </a:p>
        </p:txBody>
      </p:sp>
    </p:spTree>
    <p:extLst>
      <p:ext uri="{BB962C8B-B14F-4D97-AF65-F5344CB8AC3E}">
        <p14:creationId xmlns:p14="http://schemas.microsoft.com/office/powerpoint/2010/main" val="2706821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449" y="624110"/>
            <a:ext cx="9662164" cy="727018"/>
          </a:xfrm>
        </p:spPr>
        <p:txBody>
          <a:bodyPr/>
          <a:lstStyle/>
          <a:p>
            <a:pPr algn="ctr"/>
            <a:r>
              <a:rPr lang="en-US" b="1" dirty="0"/>
              <a:t>Physical Plant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05970"/>
            <a:ext cx="8915400" cy="4708478"/>
          </a:xfrm>
        </p:spPr>
        <p:txBody>
          <a:bodyPr>
            <a:normAutofit fontScale="55000" lnSpcReduction="20000"/>
          </a:bodyPr>
          <a:lstStyle/>
          <a:p>
            <a:pPr marL="231775" indent="-231775"/>
            <a:r>
              <a:rPr lang="en-US" sz="2600" dirty="0"/>
              <a:t>General requirements for facilities</a:t>
            </a:r>
          </a:p>
          <a:p>
            <a:pPr lvl="3"/>
            <a:r>
              <a:rPr lang="en-US" sz="2100" dirty="0"/>
              <a:t>License</a:t>
            </a:r>
          </a:p>
          <a:p>
            <a:pPr lvl="3"/>
            <a:r>
              <a:rPr lang="en-US" sz="2100" dirty="0"/>
              <a:t>Certificate of Occupancy</a:t>
            </a:r>
          </a:p>
          <a:p>
            <a:pPr lvl="3"/>
            <a:r>
              <a:rPr lang="en-US" sz="2100" dirty="0"/>
              <a:t>Zoning Approval</a:t>
            </a:r>
          </a:p>
          <a:p>
            <a:pPr marL="1371600" lvl="3" indent="0">
              <a:buNone/>
            </a:pPr>
            <a:endParaRPr lang="en-US" sz="2100" dirty="0"/>
          </a:p>
          <a:p>
            <a:pPr marL="285750" lvl="3" indent="-285750"/>
            <a:r>
              <a:rPr lang="en-US" sz="2600" dirty="0"/>
              <a:t>Building exterior and grounds</a:t>
            </a:r>
          </a:p>
          <a:p>
            <a:pPr marL="285750" lvl="3" indent="-285750"/>
            <a:r>
              <a:rPr lang="en-US" sz="2600" dirty="0"/>
              <a:t>Living rooms and lounges</a:t>
            </a:r>
          </a:p>
          <a:p>
            <a:pPr marL="285750" lvl="3" indent="-285750"/>
            <a:r>
              <a:rPr lang="en-US" sz="2600" dirty="0"/>
              <a:t>Counseling areas</a:t>
            </a:r>
          </a:p>
          <a:p>
            <a:pPr marL="285750" lvl="3" indent="-285750"/>
            <a:r>
              <a:rPr lang="en-US" sz="2600" dirty="0"/>
              <a:t>Sleeping Accommodations</a:t>
            </a:r>
          </a:p>
          <a:p>
            <a:pPr marL="285750" lvl="3" indent="-285750"/>
            <a:r>
              <a:rPr lang="en-US" sz="2600" dirty="0"/>
              <a:t>Bathrooms</a:t>
            </a:r>
          </a:p>
          <a:p>
            <a:pPr marL="285750" lvl="3" indent="-285750"/>
            <a:r>
              <a:rPr lang="en-US" sz="2600" dirty="0"/>
              <a:t>Food Service</a:t>
            </a:r>
          </a:p>
          <a:p>
            <a:pPr marL="285750" lvl="3" indent="-285750"/>
            <a:r>
              <a:rPr lang="en-US" sz="2600" dirty="0"/>
              <a:t>Heating and Cooling</a:t>
            </a:r>
          </a:p>
          <a:p>
            <a:pPr marL="285750" lvl="3" indent="-285750"/>
            <a:r>
              <a:rPr lang="en-US" sz="2600" dirty="0"/>
              <a:t>General Safety and Emergency Procedures</a:t>
            </a:r>
          </a:p>
          <a:p>
            <a:pPr marL="285750" lvl="3" indent="-285750"/>
            <a:r>
              <a:rPr lang="en-US" sz="2600" dirty="0"/>
              <a:t>Fire Safety</a:t>
            </a:r>
          </a:p>
          <a:p>
            <a:pPr marL="285750" lvl="3" indent="-285750"/>
            <a:r>
              <a:rPr lang="en-US" sz="2600" dirty="0"/>
              <a:t>Child Care</a:t>
            </a:r>
            <a:br>
              <a:rPr lang="en-US" sz="2600" dirty="0"/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59183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449" y="624110"/>
            <a:ext cx="9662164" cy="727018"/>
          </a:xfrm>
        </p:spPr>
        <p:txBody>
          <a:bodyPr/>
          <a:lstStyle/>
          <a:p>
            <a:pPr algn="ctr"/>
            <a:r>
              <a:rPr lang="en-US" b="1" dirty="0"/>
              <a:t>Certificate of Occupancy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05970"/>
            <a:ext cx="8915400" cy="4708478"/>
          </a:xfrm>
        </p:spPr>
        <p:txBody>
          <a:bodyPr>
            <a:normAutofit/>
          </a:bodyPr>
          <a:lstStyle/>
          <a:p>
            <a:pPr marL="396875" lvl="1" indent="-342900">
              <a:buAutoNum type="arabicParenBoth"/>
            </a:pPr>
            <a:r>
              <a:rPr lang="en-US" dirty="0">
                <a:solidFill>
                  <a:schemeClr val="tx1"/>
                </a:solidFill>
              </a:rPr>
              <a:t>The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/>
              <a:t>permit number and address of the building, structure or facility</a:t>
            </a:r>
          </a:p>
          <a:p>
            <a:pPr marL="396875" lvl="1" indent="-342900">
              <a:buAutoNum type="arabicParenBoth"/>
            </a:pPr>
            <a:r>
              <a:rPr lang="en-US" dirty="0"/>
              <a:t>The permit holder’s name and address</a:t>
            </a:r>
          </a:p>
          <a:p>
            <a:pPr marL="396875" lvl="1" indent="-342900">
              <a:buAutoNum type="arabicParenBoth"/>
            </a:pPr>
            <a:r>
              <a:rPr lang="en-US" dirty="0"/>
              <a:t>A description of the portion of the building, structure or facility covered by the occupancy permit</a:t>
            </a:r>
          </a:p>
          <a:p>
            <a:pPr marL="396875" lvl="1" indent="-342900">
              <a:buAutoNum type="arabicParenBoth"/>
            </a:pPr>
            <a:r>
              <a:rPr lang="en-US" dirty="0"/>
              <a:t>The name of the building code official who issued the occupancy permit</a:t>
            </a:r>
          </a:p>
          <a:p>
            <a:pPr marL="396875" lvl="1" indent="-342900">
              <a:buAutoNum type="arabicParenBoth"/>
            </a:pPr>
            <a:r>
              <a:rPr lang="en-US" dirty="0"/>
              <a:t>The applicable construction code edition applicable to the occupancy permit</a:t>
            </a:r>
          </a:p>
          <a:p>
            <a:pPr marL="396875" lvl="1" indent="-342900">
              <a:buAutoNum type="arabicParenBoth"/>
            </a:pPr>
            <a:r>
              <a:rPr lang="en-US" dirty="0"/>
              <a:t>The use and occupancy classification under Chapter 3 (Use and Occupancy Classification) of the ‘‘International Building Code,’’ when designated. </a:t>
            </a:r>
          </a:p>
          <a:p>
            <a:pPr marL="396875" lvl="1" indent="-342900">
              <a:buAutoNum type="arabicParenBoth"/>
            </a:pPr>
            <a:r>
              <a:rPr lang="en-US" dirty="0"/>
              <a:t>The type of construction defined in Chapter 6 (Types of Construction) of the ‘‘International Building Code,’’ when designated. </a:t>
            </a:r>
          </a:p>
          <a:p>
            <a:pPr marL="396875" lvl="1" indent="-342900">
              <a:buAutoNum type="arabicParenBoth"/>
            </a:pPr>
            <a:r>
              <a:rPr lang="en-US" dirty="0"/>
              <a:t>Special stipulations and conditions relating to the permit and board of appeals’ decisions and variances for accessibility requirements granted by the Secretary. </a:t>
            </a:r>
          </a:p>
          <a:p>
            <a:pPr marL="396875" lvl="1" indent="-342900">
              <a:buAutoNum type="arabicParenBoth"/>
            </a:pPr>
            <a:r>
              <a:rPr lang="en-US" dirty="0"/>
              <a:t>The date of the final inspection</a:t>
            </a:r>
          </a:p>
          <a:p>
            <a:pPr marL="0" indent="0">
              <a:buNone/>
            </a:pPr>
            <a:r>
              <a:rPr lang="en-US" sz="1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437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449" y="624110"/>
            <a:ext cx="9662164" cy="727018"/>
          </a:xfrm>
        </p:spPr>
        <p:txBody>
          <a:bodyPr/>
          <a:lstStyle/>
          <a:p>
            <a:pPr algn="ctr"/>
            <a:r>
              <a:rPr lang="en-US" b="1" dirty="0"/>
              <a:t>Certificate of Occupancy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973" y="1583140"/>
            <a:ext cx="8024884" cy="450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829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449" y="624110"/>
            <a:ext cx="9662164" cy="72701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/>
              <a:t>Zoning Approval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A letter from the local zoning office indicating that drug and alcohol services are permitted / can be provided at the facility’s location.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4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857" y="624110"/>
            <a:ext cx="9716755" cy="754314"/>
          </a:xfrm>
        </p:spPr>
        <p:txBody>
          <a:bodyPr anchor="ctr">
            <a:noAutofit/>
          </a:bodyPr>
          <a:lstStyle/>
          <a:p>
            <a:pPr algn="ctr"/>
            <a:r>
              <a:rPr lang="en-US" sz="4400" b="1" dirty="0"/>
              <a:t>Facility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51379"/>
            <a:ext cx="8915400" cy="4572000"/>
          </a:xfrm>
        </p:spPr>
        <p:txBody>
          <a:bodyPr/>
          <a:lstStyle/>
          <a:p>
            <a:endParaRPr lang="en-US" sz="4000" dirty="0"/>
          </a:p>
          <a:p>
            <a:r>
              <a:rPr lang="en-US" sz="4000" dirty="0"/>
              <a:t>709 ~ Free Standing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710 ~ Inpatient Hospital Activities 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711 ~ Healthcare Facilities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188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982" y="583166"/>
            <a:ext cx="9566630" cy="795258"/>
          </a:xfrm>
        </p:spPr>
        <p:txBody>
          <a:bodyPr anchor="ctr"/>
          <a:lstStyle/>
          <a:p>
            <a:pPr algn="ctr"/>
            <a:r>
              <a:rPr lang="en-US" b="1" dirty="0"/>
              <a:t>Funding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65027"/>
            <a:ext cx="8915400" cy="4558352"/>
          </a:xfrm>
        </p:spPr>
        <p:txBody>
          <a:bodyPr>
            <a:normAutofit fontScale="40000" lnSpcReduction="20000"/>
          </a:bodyPr>
          <a:lstStyle/>
          <a:p>
            <a:r>
              <a:rPr lang="en-US" sz="3600" dirty="0"/>
              <a:t>Single County Authority:</a:t>
            </a:r>
          </a:p>
          <a:p>
            <a:pPr lvl="2"/>
            <a:r>
              <a:rPr lang="en-US" sz="3200" dirty="0"/>
              <a:t>See PACDAA Membership Directory handout</a:t>
            </a:r>
          </a:p>
          <a:p>
            <a:pPr marL="914400" lvl="2" indent="0">
              <a:buNone/>
            </a:pPr>
            <a:endParaRPr lang="en-US" sz="3200" dirty="0"/>
          </a:p>
          <a:p>
            <a:r>
              <a:rPr lang="en-US" sz="3600" dirty="0"/>
              <a:t>Department of Human Services (medical assistance):</a:t>
            </a:r>
          </a:p>
          <a:p>
            <a:pPr lvl="2"/>
            <a:r>
              <a:rPr lang="en-US" sz="3200" dirty="0"/>
              <a:t>Link the enrollment application (hard copy) and the list of the requirements  </a:t>
            </a:r>
            <a:br>
              <a:rPr lang="en-US" sz="3200" dirty="0"/>
            </a:br>
            <a:br>
              <a:rPr lang="en-US" sz="3200" dirty="0"/>
            </a:br>
            <a:r>
              <a:rPr lang="en-US" sz="3200" u="sng" dirty="0">
                <a:hlinkClick r:id="rId2"/>
              </a:rPr>
              <a:t>http://www.dhs.pa.gov/provider/healthcaremedicalassistance/enrollmentinformation/index.htm#.Vv60DHr3arU</a:t>
            </a:r>
            <a:endParaRPr lang="en-US" sz="3200" u="sng" dirty="0"/>
          </a:p>
          <a:p>
            <a:pPr lvl="2"/>
            <a:r>
              <a:rPr lang="en-US" sz="3200" dirty="0"/>
              <a:t>Here is the link to the electronic application</a:t>
            </a:r>
          </a:p>
          <a:p>
            <a:pPr marL="914400" lvl="2" indent="231775">
              <a:buNone/>
            </a:pPr>
            <a:r>
              <a:rPr lang="en-US" sz="2900" u="sng" dirty="0">
                <a:hlinkClick r:id="rId3"/>
              </a:rPr>
              <a:t>https://provider.enrollment.dpw.state.pa.us</a:t>
            </a:r>
            <a:endParaRPr lang="en-US" sz="29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Private Insurance</a:t>
            </a:r>
          </a:p>
          <a:p>
            <a:pPr lvl="2"/>
            <a:r>
              <a:rPr lang="en-US" sz="3200" dirty="0">
                <a:hlinkClick r:id="rId4"/>
              </a:rPr>
              <a:t>https://www.highmarkblueshield.com/pdf_file/HighmarkBlueShield-Section3.pdf</a:t>
            </a:r>
            <a:endParaRPr lang="en-US" sz="3200" dirty="0"/>
          </a:p>
          <a:p>
            <a:pPr lvl="2"/>
            <a:r>
              <a:rPr lang="en-US" sz="3200" dirty="0">
                <a:hlinkClick r:id="rId5"/>
              </a:rPr>
              <a:t>https://www.aetna.com/health-care-professionals/join-the-aetna-network.html</a:t>
            </a:r>
            <a:endParaRPr lang="en-US" sz="3200" dirty="0"/>
          </a:p>
          <a:p>
            <a:pPr lvl="1"/>
            <a:endParaRPr lang="en-US" sz="3400" dirty="0"/>
          </a:p>
          <a:p>
            <a:r>
              <a:rPr lang="en-US" sz="3600" dirty="0"/>
              <a:t>Self-pay</a:t>
            </a:r>
          </a:p>
        </p:txBody>
      </p:sp>
    </p:spTree>
    <p:extLst>
      <p:ext uri="{BB962C8B-B14F-4D97-AF65-F5344CB8AC3E}">
        <p14:creationId xmlns:p14="http://schemas.microsoft.com/office/powerpoint/2010/main" val="851308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561" y="624110"/>
            <a:ext cx="9744051" cy="754314"/>
          </a:xfrm>
        </p:spPr>
        <p:txBody>
          <a:bodyPr anchor="ctr"/>
          <a:lstStyle/>
          <a:p>
            <a:pPr algn="ctr"/>
            <a:r>
              <a:rPr lang="en-US" b="1" dirty="0"/>
              <a:t>Application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65027"/>
            <a:ext cx="8915400" cy="4246195"/>
          </a:xfrm>
        </p:spPr>
        <p:txBody>
          <a:bodyPr/>
          <a:lstStyle/>
          <a:p>
            <a:r>
              <a:rPr lang="en-US" sz="2400" dirty="0"/>
              <a:t>Request an application by contacting DDAP at         (717) 783-8675 </a:t>
            </a:r>
          </a:p>
          <a:p>
            <a:r>
              <a:rPr lang="en-US" sz="2400" dirty="0"/>
              <a:t>An application will be emailed to you</a:t>
            </a:r>
          </a:p>
          <a:p>
            <a:r>
              <a:rPr lang="en-US" sz="2400" dirty="0"/>
              <a:t>Complete the application and submit the supporting documentation </a:t>
            </a:r>
          </a:p>
          <a:p>
            <a:r>
              <a:rPr lang="en-US" sz="2400" dirty="0"/>
              <a:t>Material will be reviewed by the Licensing Division and approved by DDAP’s legal counsel</a:t>
            </a:r>
          </a:p>
          <a:p>
            <a:r>
              <a:rPr lang="en-US" sz="2400" dirty="0"/>
              <a:t>Physical plant inspection will be conducted</a:t>
            </a:r>
          </a:p>
          <a:p>
            <a:r>
              <a:rPr lang="en-US" sz="2400" dirty="0"/>
              <a:t>License will be issued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910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449" y="545910"/>
            <a:ext cx="9662164" cy="859809"/>
          </a:xfrm>
        </p:spPr>
        <p:txBody>
          <a:bodyPr anchor="ctr"/>
          <a:lstStyle/>
          <a:p>
            <a:pPr algn="ctr"/>
            <a:r>
              <a:rPr lang="en-US" b="1" dirty="0"/>
              <a:t>Free Standing Facility (709’s)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51379"/>
            <a:ext cx="8915400" cy="4558352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Drug and alcohol services are provided in a “stand alone” facility.</a:t>
            </a:r>
          </a:p>
          <a:p>
            <a:endParaRPr lang="en-US" sz="2200" dirty="0"/>
          </a:p>
          <a:p>
            <a:r>
              <a:rPr lang="en-US" sz="2200" dirty="0"/>
              <a:t>Services Include:</a:t>
            </a:r>
          </a:p>
          <a:p>
            <a:pPr lvl="2"/>
            <a:r>
              <a:rPr lang="en-US" sz="2200" dirty="0"/>
              <a:t>Intake – Evaluation – Referral (709.41)</a:t>
            </a:r>
          </a:p>
          <a:p>
            <a:pPr lvl="2"/>
            <a:r>
              <a:rPr lang="en-US" sz="2200" dirty="0"/>
              <a:t>Inpatient non-hospital residential treatment and rehabilitation (709.51)</a:t>
            </a:r>
          </a:p>
          <a:p>
            <a:pPr lvl="2"/>
            <a:r>
              <a:rPr lang="en-US" sz="2200" dirty="0"/>
              <a:t>Inpatient non-hospital short-term detoxification (709.61)</a:t>
            </a:r>
          </a:p>
          <a:p>
            <a:pPr lvl="2"/>
            <a:r>
              <a:rPr lang="en-US" sz="2200" dirty="0"/>
              <a:t>Inpatient non-hospital transitional living facilities (709.71)</a:t>
            </a:r>
          </a:p>
          <a:p>
            <a:pPr lvl="2"/>
            <a:r>
              <a:rPr lang="en-US" sz="2200" dirty="0"/>
              <a:t>Partial Hospitalization (709.81)</a:t>
            </a:r>
          </a:p>
          <a:p>
            <a:pPr lvl="2"/>
            <a:r>
              <a:rPr lang="en-US" sz="2200" dirty="0"/>
              <a:t>Outpatient (709.91)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230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913" y="624110"/>
            <a:ext cx="9757699" cy="767962"/>
          </a:xfrm>
        </p:spPr>
        <p:txBody>
          <a:bodyPr anchor="ctr"/>
          <a:lstStyle/>
          <a:p>
            <a:pPr algn="ctr"/>
            <a:r>
              <a:rPr lang="en-US" b="1" dirty="0"/>
              <a:t>Hospital Based (710’s)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51379"/>
            <a:ext cx="8915400" cy="4517409"/>
          </a:xfrm>
        </p:spPr>
        <p:txBody>
          <a:bodyPr anchor="ctr">
            <a:normAutofit/>
          </a:bodyPr>
          <a:lstStyle/>
          <a:p>
            <a:pPr marL="395288" indent="-395288"/>
            <a:r>
              <a:rPr lang="en-US" sz="3600" dirty="0"/>
              <a:t>Drug and alcohol services are    provided in a hospital.  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Services include:</a:t>
            </a:r>
          </a:p>
          <a:p>
            <a:pPr lvl="2"/>
            <a:r>
              <a:rPr lang="en-US" sz="3600" dirty="0"/>
              <a:t>Inpatient hospital detoxification</a:t>
            </a:r>
          </a:p>
          <a:p>
            <a:pPr marL="1309688" lvl="2" indent="-395288"/>
            <a:r>
              <a:rPr lang="en-US" sz="3600" dirty="0"/>
              <a:t>Inpatient hospital treatment and rehabilitation </a:t>
            </a:r>
          </a:p>
        </p:txBody>
      </p:sp>
    </p:spTree>
    <p:extLst>
      <p:ext uri="{BB962C8B-B14F-4D97-AF65-F5344CB8AC3E}">
        <p14:creationId xmlns:p14="http://schemas.microsoft.com/office/powerpoint/2010/main" val="2427058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813" y="624110"/>
            <a:ext cx="9443800" cy="713371"/>
          </a:xfrm>
        </p:spPr>
        <p:txBody>
          <a:bodyPr anchor="ctr"/>
          <a:lstStyle/>
          <a:p>
            <a:pPr algn="ctr"/>
            <a:r>
              <a:rPr lang="en-US" b="1" dirty="0"/>
              <a:t>Healthcare Facilities (711’s)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24083"/>
            <a:ext cx="8915400" cy="4790365"/>
          </a:xfrm>
        </p:spPr>
        <p:txBody>
          <a:bodyPr>
            <a:normAutofit fontScale="70000" lnSpcReduction="20000"/>
          </a:bodyPr>
          <a:lstStyle/>
          <a:p>
            <a:r>
              <a:rPr lang="en-US" sz="2000" dirty="0"/>
              <a:t>Drug and alcohol services are provided in a healthcare facility. 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Healthcare Facilities include:</a:t>
            </a:r>
          </a:p>
          <a:p>
            <a:pPr lvl="2"/>
            <a:r>
              <a:rPr lang="en-US" sz="2000" dirty="0"/>
              <a:t>Psychiatric Hospitals</a:t>
            </a:r>
          </a:p>
          <a:p>
            <a:pPr lvl="2"/>
            <a:r>
              <a:rPr lang="en-US" sz="2000" dirty="0"/>
              <a:t>Rehabilitation Hospitals</a:t>
            </a:r>
          </a:p>
          <a:p>
            <a:pPr lvl="2"/>
            <a:r>
              <a:rPr lang="en-US" sz="2000" dirty="0"/>
              <a:t>Ambulatory Surgical Facilities</a:t>
            </a:r>
          </a:p>
          <a:p>
            <a:pPr lvl="2"/>
            <a:r>
              <a:rPr lang="en-US" sz="2000" dirty="0"/>
              <a:t>Long-term Care Nursing Facilities</a:t>
            </a:r>
          </a:p>
          <a:p>
            <a:pPr lvl="2"/>
            <a:r>
              <a:rPr lang="en-US" sz="2000" dirty="0"/>
              <a:t>Cancer Treatment Centers using radiation therapy on an ambulatory basis</a:t>
            </a:r>
          </a:p>
          <a:p>
            <a:pPr marL="914400" lvl="2" indent="0">
              <a:buNone/>
            </a:pPr>
            <a:endParaRPr lang="en-US" sz="2000" dirty="0"/>
          </a:p>
          <a:p>
            <a:r>
              <a:rPr lang="en-US" sz="2000" dirty="0"/>
              <a:t>Services include:</a:t>
            </a:r>
          </a:p>
          <a:p>
            <a:pPr lvl="2"/>
            <a:r>
              <a:rPr lang="en-US" sz="2000" dirty="0"/>
              <a:t>Intake – Evaluation – Referral (711.41)</a:t>
            </a:r>
          </a:p>
          <a:p>
            <a:pPr lvl="2"/>
            <a:r>
              <a:rPr lang="en-US" sz="2000" dirty="0"/>
              <a:t>Inpatient non-hospital residential treatment and rehabilitation (711.51)</a:t>
            </a:r>
          </a:p>
          <a:p>
            <a:pPr lvl="2"/>
            <a:r>
              <a:rPr lang="en-US" sz="2000" dirty="0"/>
              <a:t>Inpatient non-hospital short-term detoxification (711.61)</a:t>
            </a:r>
          </a:p>
          <a:p>
            <a:pPr lvl="2"/>
            <a:r>
              <a:rPr lang="en-US" sz="2000" dirty="0"/>
              <a:t>Inpatient non-hospital transitional living facilities (711.71)</a:t>
            </a:r>
          </a:p>
          <a:p>
            <a:pPr lvl="2"/>
            <a:r>
              <a:rPr lang="en-US" sz="2000" dirty="0"/>
              <a:t>Partial Hospitalization (711.81)</a:t>
            </a:r>
          </a:p>
          <a:p>
            <a:pPr lvl="2"/>
            <a:r>
              <a:rPr lang="en-US" sz="2000" dirty="0"/>
              <a:t>Outpatient (711.91)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18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92322"/>
            <a:ext cx="8915400" cy="342558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Chapter 704  </a:t>
            </a:r>
          </a:p>
          <a:p>
            <a:pPr marL="0" indent="0" algn="ctr">
              <a:buNone/>
            </a:pPr>
            <a:r>
              <a:rPr lang="en-US" sz="3600" b="1" dirty="0"/>
              <a:t>Staffing Requirements</a:t>
            </a:r>
          </a:p>
        </p:txBody>
      </p:sp>
    </p:spTree>
    <p:extLst>
      <p:ext uri="{BB962C8B-B14F-4D97-AF65-F5344CB8AC3E}">
        <p14:creationId xmlns:p14="http://schemas.microsoft.com/office/powerpoint/2010/main" val="366899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153" y="624110"/>
            <a:ext cx="9689460" cy="781609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/>
              <a:t>Project / Facility Director Qualifications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78675"/>
            <a:ext cx="8915400" cy="45174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dirty="0"/>
              <a:t>A degree from an accredited college with a major in medicine, chemical dependency, psychology, social work, counseling, nursing (with a specialty in nursing/health administration, nursing/counseling education or a clinical specialty in the human services), public administration, business management or other related field and experience in a human service agency, preferably in a drug and alcohol setting, which includes supervision of others, direct service and program planning. </a:t>
            </a:r>
          </a:p>
          <a:p>
            <a:pPr marL="457200" lvl="1" indent="0">
              <a:buNone/>
            </a:pPr>
            <a:endParaRPr lang="en-US" sz="2000" dirty="0"/>
          </a:p>
          <a:p>
            <a:pPr lvl="3"/>
            <a:r>
              <a:rPr lang="en-US" sz="2000" dirty="0"/>
              <a:t>Master’s Degree requires 2 years of experience</a:t>
            </a:r>
          </a:p>
          <a:p>
            <a:pPr lvl="3"/>
            <a:r>
              <a:rPr lang="en-US" sz="2000" dirty="0"/>
              <a:t>Bachelor’s Degree requires 3 years of experience</a:t>
            </a:r>
          </a:p>
          <a:p>
            <a:pPr lvl="3"/>
            <a:r>
              <a:rPr lang="en-US" sz="2000" dirty="0"/>
              <a:t>Associate’s Degree requires 4 years of experience</a:t>
            </a:r>
          </a:p>
        </p:txBody>
      </p:sp>
    </p:spTree>
    <p:extLst>
      <p:ext uri="{BB962C8B-B14F-4D97-AF65-F5344CB8AC3E}">
        <p14:creationId xmlns:p14="http://schemas.microsoft.com/office/powerpoint/2010/main" val="575876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857" y="624110"/>
            <a:ext cx="9716755" cy="699723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000" b="1" dirty="0"/>
              <a:t>Clinical Supervisor Qualifications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78675"/>
            <a:ext cx="8915400" cy="4708477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sz="2400" dirty="0"/>
              <a:t>A degree from an accredited college with a major in medicine, chemical dependency, psychology, social work, counseling, nursing (with a clinical specialty in administration or the human services) or other related field and clinical experience in a health or human service agency which includes 1 year of working directly with the chemically dependent. </a:t>
            </a:r>
          </a:p>
          <a:p>
            <a:pPr marL="0" indent="0">
              <a:buNone/>
            </a:pPr>
            <a:endParaRPr lang="en-US" sz="2600" dirty="0"/>
          </a:p>
          <a:p>
            <a:pPr lvl="4"/>
            <a:r>
              <a:rPr lang="en-US" sz="2600" dirty="0"/>
              <a:t>Master’s Degree requires 2 years of clinical experience</a:t>
            </a:r>
          </a:p>
          <a:p>
            <a:pPr lvl="4"/>
            <a:r>
              <a:rPr lang="en-US" sz="2600" dirty="0"/>
              <a:t>Bachelor’s Degree requires 3 years of clinical experience</a:t>
            </a:r>
          </a:p>
          <a:p>
            <a:pPr lvl="4"/>
            <a:r>
              <a:rPr lang="en-US" sz="2600" dirty="0"/>
              <a:t>Associate’s Degree requires 4 years of clinical experience</a:t>
            </a:r>
          </a:p>
          <a:p>
            <a:pPr marL="0" indent="0" algn="ctr">
              <a:buNone/>
            </a:pPr>
            <a:r>
              <a:rPr lang="en-US" sz="2600" dirty="0"/>
              <a:t>or</a:t>
            </a:r>
          </a:p>
          <a:p>
            <a:pPr lvl="1"/>
            <a:r>
              <a:rPr lang="en-US" sz="2400" dirty="0"/>
              <a:t>Full certification as an addictions counselor by a statewide certification body which is a member of a national certification body or certification by another state government’s substance abuse counseling certification board and 3 years of clinical experience in a health or human service agency which includes 1 year of working directly with the chemically dependent person. </a:t>
            </a:r>
          </a:p>
          <a:p>
            <a:pPr marL="0" indent="0">
              <a:buNone/>
            </a:pPr>
            <a:endParaRPr lang="en-US" sz="2600" dirty="0"/>
          </a:p>
          <a:p>
            <a:pPr lvl="1"/>
            <a:r>
              <a:rPr lang="en-US" sz="2400" dirty="0"/>
              <a:t>The individual shall also complete a Department approved core curriculum training which includes a component on clinical supervision skills.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198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449" y="624110"/>
            <a:ext cx="9662164" cy="686075"/>
          </a:xfrm>
        </p:spPr>
        <p:txBody>
          <a:bodyPr anchor="ctr"/>
          <a:lstStyle/>
          <a:p>
            <a:pPr algn="ctr"/>
            <a:r>
              <a:rPr lang="en-US" b="1" dirty="0"/>
              <a:t>Counselor Qualifications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78675"/>
            <a:ext cx="8915400" cy="4708477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US" sz="1500" dirty="0"/>
              <a:t>Current licensure in this Commonwealth as a physician. </a:t>
            </a:r>
          </a:p>
          <a:p>
            <a:pPr marL="457200" lvl="1" indent="0">
              <a:buNone/>
            </a:pPr>
            <a:endParaRPr lang="en-US" sz="1500" dirty="0"/>
          </a:p>
          <a:p>
            <a:pPr lvl="1"/>
            <a:r>
              <a:rPr lang="en-US" sz="1500" dirty="0"/>
              <a:t>A degree from an accredited college with a major in chemical dependency, psychology, social work, counseling, nursing (with a clinical specialty in the human services) or other related field which includes a practicum in a health or human service agency, preferably in a drug and alcohol setting. If the practicum did not take place in a drug and alcohol setting, the individual’s written training plan shall specifically address a plan to achieve counseling competency in chemical dependency issues. </a:t>
            </a:r>
          </a:p>
          <a:p>
            <a:pPr lvl="3"/>
            <a:r>
              <a:rPr lang="en-US" sz="1500" dirty="0"/>
              <a:t>A Master’s Degree requires a practicum</a:t>
            </a:r>
          </a:p>
          <a:p>
            <a:pPr lvl="3"/>
            <a:r>
              <a:rPr lang="en-US" sz="1500" dirty="0"/>
              <a:t>A Bachelor’s Degree requires 1 year of clinical experience (a minimum of 1,820 hours)</a:t>
            </a:r>
          </a:p>
          <a:p>
            <a:pPr lvl="3"/>
            <a:r>
              <a:rPr lang="en-US" sz="1500" dirty="0"/>
              <a:t>An Associate’s Degree requires 2 years of clinical experience (a minimum of 3,640 hours) </a:t>
            </a:r>
          </a:p>
          <a:p>
            <a:pPr marL="914400" lvl="2" indent="0">
              <a:buNone/>
            </a:pPr>
            <a:endParaRPr lang="en-US" sz="1500" dirty="0"/>
          </a:p>
          <a:p>
            <a:pPr lvl="1"/>
            <a:r>
              <a:rPr lang="en-US" sz="1500" dirty="0"/>
              <a:t>Current licensure in this Commonwealth as a registered nurse and a degree from an accredited school of nursing and 1 year of counseling experience (a minimum of 1,820 hours)</a:t>
            </a:r>
          </a:p>
          <a:p>
            <a:pPr marL="457200" lvl="1" indent="0">
              <a:buNone/>
            </a:pPr>
            <a:endParaRPr lang="en-US" sz="1500" dirty="0"/>
          </a:p>
          <a:p>
            <a:pPr lvl="1"/>
            <a:r>
              <a:rPr lang="en-US" sz="1500" dirty="0"/>
              <a:t>Full certification as an addictions counselor by a statewide certification body which is a member of a National certification body or certification by another state government’s substance abuse counseling certification board.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91340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9776</TotalTime>
  <Words>1391</Words>
  <Application>Microsoft Office PowerPoint</Application>
  <PresentationFormat>Widescreen</PresentationFormat>
  <Paragraphs>171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 3</vt:lpstr>
      <vt:lpstr>Wisp</vt:lpstr>
      <vt:lpstr>SUD Licensure  </vt:lpstr>
      <vt:lpstr>Facility Types</vt:lpstr>
      <vt:lpstr>Free Standing Facility (709’s)</vt:lpstr>
      <vt:lpstr>Hospital Based (710’s)</vt:lpstr>
      <vt:lpstr>Healthcare Facilities (711’s) </vt:lpstr>
      <vt:lpstr>PowerPoint Presentation</vt:lpstr>
      <vt:lpstr>Project / Facility Director Qualifications</vt:lpstr>
      <vt:lpstr>Clinical Supervisor Qualifications</vt:lpstr>
      <vt:lpstr>Counselor Qualifications</vt:lpstr>
      <vt:lpstr>Counselor Assistant Qualifications</vt:lpstr>
      <vt:lpstr>Staff Development Hours</vt:lpstr>
      <vt:lpstr>General Training Requirements</vt:lpstr>
      <vt:lpstr>Full-time Equivalent (FTE)  Maximum Client/Staff and Client/Counselor Ratios </vt:lpstr>
      <vt:lpstr>Full-time Equivalent (FTE)  Maximum Client/Staff and Client/Counselor Ratios </vt:lpstr>
      <vt:lpstr>PowerPoint Presentation</vt:lpstr>
      <vt:lpstr>Physical Plant Requirements</vt:lpstr>
      <vt:lpstr>Certificate of Occupancy</vt:lpstr>
      <vt:lpstr>Certificate of Occupancy</vt:lpstr>
      <vt:lpstr>Zoning Approval</vt:lpstr>
      <vt:lpstr>Funding Sources</vt:lpstr>
      <vt:lpstr>Application Process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Facility Directors</dc:title>
  <dc:creator>Tracy, Gregory</dc:creator>
  <cp:lastModifiedBy>Amanda Tekely</cp:lastModifiedBy>
  <cp:revision>80</cp:revision>
  <cp:lastPrinted>2016-08-17T19:17:37Z</cp:lastPrinted>
  <dcterms:created xsi:type="dcterms:W3CDTF">2016-08-09T18:49:49Z</dcterms:created>
  <dcterms:modified xsi:type="dcterms:W3CDTF">2016-10-20T20:27:50Z</dcterms:modified>
</cp:coreProperties>
</file>